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804" r:id="rId2"/>
  </p:sldMasterIdLst>
  <p:sldIdLst>
    <p:sldId id="256" r:id="rId3"/>
    <p:sldId id="257" r:id="rId4"/>
    <p:sldId id="258" r:id="rId5"/>
    <p:sldId id="259" r:id="rId6"/>
    <p:sldId id="260" r:id="rId7"/>
    <p:sldId id="261" r:id="rId8"/>
    <p:sldId id="262" r:id="rId9"/>
  </p:sldIdLst>
  <p:sldSz cx="9144000" cy="5143500" type="screen16x9"/>
  <p:notesSz cx="6858000" cy="9144000"/>
  <p:embeddedFontLst>
    <p:embeddedFont>
      <p:font typeface="Proxima Nova" panose="020B0604020202020204" charset="0"/>
      <p:regular r:id="rId10"/>
      <p:bold r:id="rId11"/>
      <p:italic r:id="rId12"/>
      <p:boldItalic r:id="rId13"/>
    </p:embeddedFont>
    <p:embeddedFont>
      <p:font typeface="B Nazanin" panose="00000400000000000000" pitchFamily="2" charset="-78"/>
      <p:regular r:id="rId14"/>
    </p:embeddedFont>
    <p:embeddedFont>
      <p:font typeface="Proxima Nova Semibold" panose="020B0604020202020204" charset="0"/>
      <p:regular r:id="rId15"/>
      <p:bold r:id="rId16"/>
      <p:boldItalic r:id="rId17"/>
    </p:embeddedFont>
    <p:embeddedFont>
      <p:font typeface="Tw Cen MT" panose="020B0602020104020603"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86854" autoAdjust="0"/>
  </p:normalViewPr>
  <p:slideViewPr>
    <p:cSldViewPr snapToGrid="0">
      <p:cViewPr varScale="1">
        <p:scale>
          <a:sx n="86" d="100"/>
          <a:sy n="86" d="100"/>
        </p:scale>
        <p:origin x="9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5.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4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4451227" cy="1517441"/>
          </a:xfrm>
        </p:spPr>
        <p:txBody>
          <a:bodyPr anchor="b"/>
          <a:lstStyle>
            <a:lvl1pPr algn="ct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2" y="457201"/>
            <a:ext cx="2441519" cy="38862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1974639"/>
            <a:ext cx="4451212" cy="2368760"/>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1964943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46" y="3217030"/>
            <a:ext cx="7773324" cy="608708"/>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523696"/>
            <a:ext cx="7366899" cy="2410602"/>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31" y="3831546"/>
            <a:ext cx="7773339" cy="511854"/>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659259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7773339" cy="2570434"/>
          </a:xfrm>
        </p:spPr>
        <p:txBody>
          <a:bodyPr anchor="ctr"/>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3153616"/>
            <a:ext cx="7773339" cy="1189785"/>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4085142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084659" y="457200"/>
            <a:ext cx="6977064" cy="2244678"/>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707524"/>
            <a:ext cx="6564224" cy="446091"/>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85331" y="3279597"/>
            <a:ext cx="7773339" cy="106579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751116" y="565625"/>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918169" y="2245184"/>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42564591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1604041"/>
            <a:ext cx="7773339" cy="1883876"/>
          </a:xfrm>
        </p:spPr>
        <p:txBody>
          <a:bodyPr anchor="b"/>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3496751"/>
            <a:ext cx="7773339" cy="855483"/>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4749543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Title 1"/>
          <p:cNvSpPr>
            <a:spLocks noGrp="1"/>
          </p:cNvSpPr>
          <p:nvPr>
            <p:ph type="title"/>
          </p:nvPr>
        </p:nvSpPr>
        <p:spPr>
          <a:xfrm>
            <a:off x="685331" y="457200"/>
            <a:ext cx="7773339" cy="1203821"/>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1775320"/>
            <a:ext cx="2474232"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685331" y="2207517"/>
            <a:ext cx="2474232"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339292" y="1775320"/>
            <a:ext cx="2468641"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331012" y="2207517"/>
            <a:ext cx="2477513"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979974" y="1775320"/>
            <a:ext cx="2478696"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5979974" y="2207517"/>
            <a:ext cx="2478696"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5/6/2022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9927412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0" name="Title 1"/>
          <p:cNvSpPr>
            <a:spLocks noGrp="1"/>
          </p:cNvSpPr>
          <p:nvPr>
            <p:ph type="title"/>
          </p:nvPr>
        </p:nvSpPr>
        <p:spPr>
          <a:xfrm>
            <a:off x="685331" y="458079"/>
            <a:ext cx="7773339" cy="120294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3153615"/>
            <a:ext cx="2472307"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685331" y="1775320"/>
            <a:ext cx="2472307" cy="1143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31" y="3585811"/>
            <a:ext cx="2472307"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332069" y="3153615"/>
            <a:ext cx="2476371"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331011" y="1775320"/>
            <a:ext cx="2477514" cy="1143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3585811"/>
            <a:ext cx="2477514"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979974" y="3153615"/>
            <a:ext cx="2475511"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979974" y="1775320"/>
            <a:ext cx="2478696" cy="1143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880" y="3585809"/>
            <a:ext cx="2478790" cy="75759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5/6/2022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1709273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1775320"/>
            <a:ext cx="7773339" cy="2568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237834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Vertical Title 1"/>
          <p:cNvSpPr>
            <a:spLocks noGrp="1"/>
          </p:cNvSpPr>
          <p:nvPr>
            <p:ph type="title" orient="vert"/>
          </p:nvPr>
        </p:nvSpPr>
        <p:spPr>
          <a:xfrm>
            <a:off x="6543675" y="457201"/>
            <a:ext cx="1914995" cy="38861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457201"/>
            <a:ext cx="5744043" cy="38861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629091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313259" y="975589"/>
            <a:ext cx="6517482" cy="188191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313259" y="2914651"/>
            <a:ext cx="6517482" cy="102869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6015659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775320"/>
            <a:ext cx="7772870" cy="2568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132983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621423"/>
            <a:ext cx="7763814" cy="2052614"/>
          </a:xfrm>
        </p:spPr>
        <p:txBody>
          <a:bodyPr anchor="b">
            <a:normAutofit/>
          </a:bodyPr>
          <a:lstStyle>
            <a:lvl1pPr>
              <a:defRPr sz="3000"/>
            </a:lvl1pPr>
          </a:lstStyle>
          <a:p>
            <a:r>
              <a:rPr lang="en-US"/>
              <a:t>Click to edit Master title style</a:t>
            </a:r>
            <a:endParaRPr lang="en-US" dirty="0"/>
          </a:p>
        </p:txBody>
      </p:sp>
      <p:sp>
        <p:nvSpPr>
          <p:cNvPr id="3" name="Text Placeholder 2"/>
          <p:cNvSpPr>
            <a:spLocks noGrp="1"/>
          </p:cNvSpPr>
          <p:nvPr>
            <p:ph type="body" idx="1"/>
          </p:nvPr>
        </p:nvSpPr>
        <p:spPr>
          <a:xfrm>
            <a:off x="685331" y="2743093"/>
            <a:ext cx="7763814" cy="1026137"/>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1622045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685332" y="463888"/>
            <a:ext cx="7773338" cy="1197133"/>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775320"/>
            <a:ext cx="3829520" cy="2568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1775320"/>
            <a:ext cx="3829050" cy="2568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5898043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685332" y="463888"/>
            <a:ext cx="7773338" cy="119713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1778263"/>
            <a:ext cx="3655106"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Content Placeholder 3"/>
          <p:cNvSpPr>
            <a:spLocks noGrp="1"/>
          </p:cNvSpPr>
          <p:nvPr>
            <p:ph sz="quarter" idx="13"/>
          </p:nvPr>
        </p:nvSpPr>
        <p:spPr>
          <a:xfrm>
            <a:off x="685331" y="2288260"/>
            <a:ext cx="3829520" cy="2055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1778263"/>
            <a:ext cx="3661353"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3" name="Content Placeholder 5"/>
          <p:cNvSpPr>
            <a:spLocks noGrp="1"/>
          </p:cNvSpPr>
          <p:nvPr>
            <p:ph sz="quarter" idx="14"/>
          </p:nvPr>
        </p:nvSpPr>
        <p:spPr>
          <a:xfrm>
            <a:off x="4629150" y="2288260"/>
            <a:ext cx="3829051" cy="2055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6823549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3677057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5/6/2022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344414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2951766" cy="1517439"/>
          </a:xfrm>
        </p:spPr>
        <p:txBody>
          <a:bodyPr anchor="b"/>
          <a:lstStyle>
            <a:lvl1pPr algn="ctr">
              <a:defRPr sz="2400"/>
            </a:lvl1pPr>
          </a:lstStyle>
          <a:p>
            <a:r>
              <a:rPr lang="en-US"/>
              <a:t>Click to edit Master title style</a:t>
            </a:r>
            <a:endParaRPr lang="en-US" dirty="0"/>
          </a:p>
        </p:txBody>
      </p:sp>
      <p:sp>
        <p:nvSpPr>
          <p:cNvPr id="10" name="Content Placeholder 2"/>
          <p:cNvSpPr>
            <a:spLocks noGrp="1"/>
          </p:cNvSpPr>
          <p:nvPr>
            <p:ph sz="quarter" idx="13"/>
          </p:nvPr>
        </p:nvSpPr>
        <p:spPr>
          <a:xfrm>
            <a:off x="3808547" y="457201"/>
            <a:ext cx="4650122" cy="38861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1974639"/>
            <a:ext cx="2951767" cy="2368761"/>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84916015"/>
      </p:ext>
    </p:extLst>
  </p:cSld>
  <p:clrMapOvr>
    <a:masterClrMapping/>
  </p:clrMapOvr>
  <p:hf hdr="0" ft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image" Target="../media/image1.pn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139"/>
        <p:cNvGrpSpPr/>
        <p:nvPr/>
      </p:nvGrpSpPr>
      <p:grpSpPr>
        <a:xfrm>
          <a:off x="0" y="0"/>
          <a:ext cx="0" cy="0"/>
          <a:chOff x="0" y="0"/>
          <a:chExt cx="0" cy="0"/>
        </a:xfrm>
      </p:grpSpPr>
      <p:sp>
        <p:nvSpPr>
          <p:cNvPr id="140" name="Google Shape;140;p29"/>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41" name="Google Shape;141;p29"/>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5"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1" y="0"/>
            <a:ext cx="9144002" cy="5143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463888"/>
            <a:ext cx="7773338" cy="11971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1775320"/>
            <a:ext cx="7773339" cy="2568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4412457"/>
            <a:ext cx="2057400" cy="273844"/>
          </a:xfrm>
          <a:prstGeom prst="rect">
            <a:avLst/>
          </a:prstGeom>
        </p:spPr>
        <p:txBody>
          <a:bodyPr vert="horz" lIns="91440" tIns="45720" rIns="91440" bIns="45720" rtlCol="0" anchor="ctr"/>
          <a:lstStyle>
            <a:lvl1pPr algn="r">
              <a:defRPr sz="750">
                <a:solidFill>
                  <a:schemeClr val="tx1"/>
                </a:solidFill>
              </a:defRPr>
            </a:lvl1pPr>
          </a:lstStyle>
          <a:p>
            <a:fld id="{48A87A34-81AB-432B-8DAE-1953F412C126}" type="datetimeFigureOut">
              <a:rPr lang="en-US" dirty="0"/>
              <a:pPr/>
              <a:t>5/6/2022</a:t>
            </a:fld>
            <a:endParaRPr lang="en-US" dirty="0"/>
          </a:p>
        </p:txBody>
      </p:sp>
      <p:sp>
        <p:nvSpPr>
          <p:cNvPr id="5" name="Footer Placeholder 4"/>
          <p:cNvSpPr>
            <a:spLocks noGrp="1"/>
          </p:cNvSpPr>
          <p:nvPr>
            <p:ph type="ftr" sz="quarter" idx="3"/>
          </p:nvPr>
        </p:nvSpPr>
        <p:spPr>
          <a:xfrm>
            <a:off x="685331" y="4412457"/>
            <a:ext cx="5004665" cy="273844"/>
          </a:xfrm>
          <a:prstGeom prst="rect">
            <a:avLst/>
          </a:prstGeom>
        </p:spPr>
        <p:txBody>
          <a:bodyPr vert="horz" lIns="91440" tIns="45720" rIns="91440" bIns="45720" rtlCol="0" anchor="ctr"/>
          <a:lstStyle>
            <a:lvl1pPr algn="l">
              <a:defRPr sz="75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4412457"/>
            <a:ext cx="573161" cy="273844"/>
          </a:xfrm>
          <a:prstGeom prst="rect">
            <a:avLst/>
          </a:prstGeom>
        </p:spPr>
        <p:txBody>
          <a:bodyPr vert="horz" lIns="91440" tIns="45720" rIns="91440" bIns="45720" rtlCol="0" anchor="ctr"/>
          <a:lstStyle>
            <a:lvl1pPr algn="r">
              <a:defRPr sz="750">
                <a:solidFill>
                  <a:schemeClr val="tx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97931651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hf hdr="0" ftr="0" dt="0"/>
  <p:txStyles>
    <p:titleStyle>
      <a:lvl1pPr algn="ctr" defTabSz="685800" rtl="1" eaLnBrk="1" latinLnBrk="0" hangingPunct="1">
        <a:lnSpc>
          <a:spcPct val="90000"/>
        </a:lnSpc>
        <a:spcBef>
          <a:spcPct val="0"/>
        </a:spcBef>
        <a:buNone/>
        <a:defRPr sz="2700" kern="1200" cap="all" baseline="0">
          <a:solidFill>
            <a:schemeClr val="tx1"/>
          </a:solidFill>
          <a:effectLst/>
          <a:latin typeface="+mj-lt"/>
          <a:ea typeface="+mj-ea"/>
          <a:cs typeface="+mj-cs"/>
        </a:defRPr>
      </a:lvl1pPr>
    </p:titleStyle>
    <p:bodyStyle>
      <a:lvl1pPr marL="171450" indent="-171450" algn="r" defTabSz="685800" rtl="1"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r" defTabSz="685800" rtl="1" eaLnBrk="1" latinLnBrk="0" hangingPunct="1">
        <a:lnSpc>
          <a:spcPct val="120000"/>
        </a:lnSpc>
        <a:spcBef>
          <a:spcPts val="375"/>
        </a:spcBef>
        <a:buClr>
          <a:schemeClr val="tx1"/>
        </a:buClr>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r" defTabSz="685800" rtl="1"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r" defTabSz="685800" rtl="1"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r" defTabSz="685800" rtl="1"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r" defTabSz="685800" rtl="1"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r" defTabSz="685800" rtl="1"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r" defTabSz="685800" rtl="1"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r" defTabSz="685800" rtl="1"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D3876-DECF-4476-9517-A5478578CAD8}"/>
              </a:ext>
            </a:extLst>
          </p:cNvPr>
          <p:cNvSpPr>
            <a:spLocks noGrp="1"/>
          </p:cNvSpPr>
          <p:nvPr>
            <p:ph type="ctrTitle"/>
          </p:nvPr>
        </p:nvSpPr>
        <p:spPr>
          <a:xfrm>
            <a:off x="2969418" y="218486"/>
            <a:ext cx="6517482" cy="1881910"/>
          </a:xfrm>
        </p:spPr>
        <p:txBody>
          <a:bodyPr/>
          <a:lstStyle/>
          <a:p>
            <a:pPr rtl="1"/>
            <a:r>
              <a:rPr lang="fa-IR" b="1" dirty="0">
                <a:cs typeface="B Nazanin" panose="00000400000000000000" pitchFamily="2" charset="-78"/>
              </a:rPr>
              <a:t>به نام خدا</a:t>
            </a: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r>
              <a:rPr lang="fa-IR" b="1" dirty="0">
                <a:cs typeface="B Nazanin" panose="00000400000000000000" pitchFamily="2" charset="-78"/>
              </a:rPr>
              <a:t>"منِ بی من"              </a:t>
            </a:r>
          </a:p>
        </p:txBody>
      </p:sp>
      <p:sp>
        <p:nvSpPr>
          <p:cNvPr id="3" name="Subtitle 2">
            <a:extLst>
              <a:ext uri="{FF2B5EF4-FFF2-40B4-BE49-F238E27FC236}">
                <a16:creationId xmlns:a16="http://schemas.microsoft.com/office/drawing/2014/main" id="{FF8DDC78-A616-494A-B0C6-2967E3424BE0}"/>
              </a:ext>
            </a:extLst>
          </p:cNvPr>
          <p:cNvSpPr>
            <a:spLocks noGrp="1"/>
          </p:cNvSpPr>
          <p:nvPr>
            <p:ph type="subTitle" idx="1"/>
          </p:nvPr>
        </p:nvSpPr>
        <p:spPr>
          <a:xfrm>
            <a:off x="2626518" y="2434307"/>
            <a:ext cx="6517482" cy="1613282"/>
          </a:xfrm>
        </p:spPr>
        <p:txBody>
          <a:bodyPr>
            <a:normAutofit fontScale="92500" lnSpcReduction="10000"/>
          </a:bodyPr>
          <a:lstStyle/>
          <a:p>
            <a:r>
              <a:rPr lang="fa-IR" sz="1800" dirty="0">
                <a:solidFill>
                  <a:schemeClr val="tx1"/>
                </a:solidFill>
                <a:cs typeface="B Nazanin" panose="00000400000000000000" pitchFamily="2" charset="-78"/>
              </a:rPr>
              <a:t>استاد راهنما:سرکار خانم سالمی</a:t>
            </a:r>
          </a:p>
          <a:p>
            <a:r>
              <a:rPr lang="fa-IR" sz="1800" dirty="0">
                <a:solidFill>
                  <a:schemeClr val="tx1"/>
                </a:solidFill>
                <a:cs typeface="B Nazanin" panose="00000400000000000000" pitchFamily="2" charset="-78"/>
              </a:rPr>
              <a:t>کاری از:سبا قوامی</a:t>
            </a:r>
          </a:p>
          <a:p>
            <a:r>
              <a:rPr lang="fa-IR" sz="1800" dirty="0">
                <a:solidFill>
                  <a:schemeClr val="tx1"/>
                </a:solidFill>
                <a:cs typeface="B Nazanin" panose="00000400000000000000" pitchFamily="2" charset="-78"/>
              </a:rPr>
              <a:t>دبیرستان فرزانگان 3</a:t>
            </a:r>
          </a:p>
          <a:p>
            <a:r>
              <a:rPr lang="fa-IR" sz="1800" dirty="0">
                <a:solidFill>
                  <a:schemeClr val="tx1"/>
                </a:solidFill>
                <a:cs typeface="B Nazanin" panose="00000400000000000000" pitchFamily="2" charset="-78"/>
              </a:rPr>
              <a:t>1401-1400</a:t>
            </a:r>
          </a:p>
        </p:txBody>
      </p:sp>
      <p:pic>
        <p:nvPicPr>
          <p:cNvPr id="4" name="Picture 3">
            <a:extLst>
              <a:ext uri="{FF2B5EF4-FFF2-40B4-BE49-F238E27FC236}">
                <a16:creationId xmlns:a16="http://schemas.microsoft.com/office/drawing/2014/main" id="{D587393E-6263-43BE-BD2D-F2BC89C9786B}"/>
              </a:ext>
            </a:extLst>
          </p:cNvPr>
          <p:cNvPicPr>
            <a:picLocks noChangeAspect="1"/>
          </p:cNvPicPr>
          <p:nvPr/>
        </p:nvPicPr>
        <p:blipFill>
          <a:blip r:embed="rId2">
            <a:grayscl/>
            <a:extLst>
              <a:ext uri="{BEBA8EAE-BF5A-486C-A8C5-ECC9F3942E4B}">
                <a14:imgProps xmlns:a14="http://schemas.microsoft.com/office/drawing/2010/main">
                  <a14:imgLayer r:embed="rId3">
                    <a14:imgEffect>
                      <a14:artisticFilmGrain/>
                    </a14:imgEffect>
                    <a14:imgEffect>
                      <a14:sharpenSoften amount="-25000"/>
                    </a14:imgEffect>
                    <a14:imgEffect>
                      <a14:colorTemperature colorTemp="72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8897" y="188989"/>
            <a:ext cx="3340100" cy="4706528"/>
          </a:xfrm>
          <a:prstGeom prst="rect">
            <a:avLst/>
          </a:prstGeom>
          <a:ln w="38100" cap="sq">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TextBox 4">
            <a:extLst>
              <a:ext uri="{FF2B5EF4-FFF2-40B4-BE49-F238E27FC236}">
                <a16:creationId xmlns:a16="http://schemas.microsoft.com/office/drawing/2014/main" id="{A29C0915-82E3-427B-B624-75F71CDF573E}"/>
              </a:ext>
            </a:extLst>
          </p:cNvPr>
          <p:cNvSpPr txBox="1"/>
          <p:nvPr/>
        </p:nvSpPr>
        <p:spPr>
          <a:xfrm>
            <a:off x="2626518" y="1095911"/>
            <a:ext cx="528241" cy="830997"/>
          </a:xfrm>
          <a:prstGeom prst="rect">
            <a:avLst/>
          </a:prstGeom>
          <a:noFill/>
        </p:spPr>
        <p:txBody>
          <a:bodyPr wrap="square" rtlCol="1">
            <a:spAutoFit/>
          </a:bodyPr>
          <a:lstStyle/>
          <a:p>
            <a:r>
              <a:rPr lang="fa-IR" sz="1600" b="1" dirty="0">
                <a:solidFill>
                  <a:schemeClr val="accent5">
                    <a:lumMod val="60000"/>
                    <a:lumOff val="40000"/>
                  </a:schemeClr>
                </a:solidFill>
              </a:rPr>
              <a:t>من</a:t>
            </a:r>
          </a:p>
          <a:p>
            <a:r>
              <a:rPr lang="fa-IR" sz="1600" b="1" dirty="0">
                <a:solidFill>
                  <a:schemeClr val="accent5">
                    <a:lumMod val="60000"/>
                    <a:lumOff val="40000"/>
                  </a:schemeClr>
                </a:solidFill>
              </a:rPr>
              <a:t>بی</a:t>
            </a:r>
          </a:p>
          <a:p>
            <a:r>
              <a:rPr lang="fa-IR" sz="1600" b="1" dirty="0">
                <a:solidFill>
                  <a:schemeClr val="accent5">
                    <a:lumMod val="60000"/>
                    <a:lumOff val="40000"/>
                  </a:schemeClr>
                </a:solidFill>
              </a:rPr>
              <a:t>من</a:t>
            </a:r>
          </a:p>
        </p:txBody>
      </p:sp>
      <p:sp>
        <p:nvSpPr>
          <p:cNvPr id="7" name="TextBox 6">
            <a:extLst>
              <a:ext uri="{FF2B5EF4-FFF2-40B4-BE49-F238E27FC236}">
                <a16:creationId xmlns:a16="http://schemas.microsoft.com/office/drawing/2014/main" id="{987236E6-3BD2-4110-9CF9-2A5C27FDEBE8}"/>
              </a:ext>
            </a:extLst>
          </p:cNvPr>
          <p:cNvSpPr txBox="1"/>
          <p:nvPr/>
        </p:nvSpPr>
        <p:spPr>
          <a:xfrm>
            <a:off x="575187" y="4306529"/>
            <a:ext cx="781665" cy="307777"/>
          </a:xfrm>
          <a:prstGeom prst="rect">
            <a:avLst/>
          </a:prstGeom>
          <a:noFill/>
        </p:spPr>
        <p:txBody>
          <a:bodyPr wrap="square" rtlCol="1">
            <a:spAutoFit/>
          </a:bodyPr>
          <a:lstStyle/>
          <a:p>
            <a:r>
              <a:rPr lang="fa-IR" b="1" dirty="0">
                <a:solidFill>
                  <a:schemeClr val="accent5">
                    <a:lumMod val="60000"/>
                    <a:lumOff val="40000"/>
                  </a:schemeClr>
                </a:solidFill>
              </a:rPr>
              <a:t>سبا قوامی</a:t>
            </a:r>
          </a:p>
        </p:txBody>
      </p:sp>
    </p:spTree>
    <p:extLst>
      <p:ext uri="{BB962C8B-B14F-4D97-AF65-F5344CB8AC3E}">
        <p14:creationId xmlns:p14="http://schemas.microsoft.com/office/powerpoint/2010/main" val="1032325947"/>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130D-B667-40B7-9B59-BED77EFE012B}"/>
              </a:ext>
            </a:extLst>
          </p:cNvPr>
          <p:cNvSpPr>
            <a:spLocks noGrp="1"/>
          </p:cNvSpPr>
          <p:nvPr>
            <p:ph type="title"/>
          </p:nvPr>
        </p:nvSpPr>
        <p:spPr>
          <a:xfrm>
            <a:off x="685330" y="457199"/>
            <a:ext cx="7763814" cy="3961594"/>
          </a:xfrm>
        </p:spPr>
        <p:txBody>
          <a:bodyPr>
            <a:normAutofit/>
          </a:bodyPr>
          <a:lstStyle/>
          <a:p>
            <a:pPr marL="457200" indent="-457200" algn="r">
              <a:lnSpc>
                <a:spcPct val="100000"/>
              </a:lnSpc>
              <a:buFont typeface="Arial" panose="020B0604020202020204" pitchFamily="34" charset="0"/>
              <a:buChar char="•"/>
            </a:pPr>
            <a:r>
              <a:rPr lang="fa-IR" sz="2400" dirty="0">
                <a:cs typeface="B Nazanin" panose="00000400000000000000" pitchFamily="2" charset="-78"/>
              </a:rPr>
              <a:t>داستان بلند چیست؟</a:t>
            </a:r>
            <a:br>
              <a:rPr lang="fa-IR" sz="2400" dirty="0">
                <a:cs typeface="B Nazanin" panose="00000400000000000000" pitchFamily="2" charset="-78"/>
              </a:rPr>
            </a:br>
            <a:r>
              <a:rPr lang="fa-IR" sz="2400" dirty="0">
                <a:cs typeface="B Nazanin" panose="00000400000000000000" pitchFamily="2" charset="-78"/>
              </a:rPr>
              <a:t>* با وجود تعاریف متعدد از داستان بلند به چند نمونه از آنها اشاره میکنم:</a:t>
            </a:r>
            <a:br>
              <a:rPr lang="fa-IR" sz="2400" dirty="0">
                <a:cs typeface="B Nazanin" panose="00000400000000000000" pitchFamily="2" charset="-78"/>
              </a:rPr>
            </a:br>
            <a:r>
              <a:rPr lang="fa-IR" sz="2400" dirty="0">
                <a:cs typeface="B Nazanin" panose="00000400000000000000" pitchFamily="2" charset="-78"/>
              </a:rPr>
              <a:t>گونه ای از داستان که خصوصیات رمان و داستان کوتاه، هر دو را در خود داشته باشد.</a:t>
            </a:r>
            <a:br>
              <a:rPr lang="fa-IR" sz="2400" dirty="0">
                <a:cs typeface="B Nazanin" panose="00000400000000000000" pitchFamily="2" charset="-78"/>
              </a:rPr>
            </a:br>
            <a:r>
              <a:rPr lang="fa-IR" sz="2400" dirty="0">
                <a:cs typeface="B Nazanin" panose="00000400000000000000" pitchFamily="2" charset="-78"/>
              </a:rPr>
              <a:t>* بین </a:t>
            </a:r>
            <a:r>
              <a:rPr lang="fa-IR" sz="2400" u="sng" dirty="0">
                <a:cs typeface="B Nazanin" panose="00000400000000000000" pitchFamily="2" charset="-78"/>
              </a:rPr>
              <a:t>7500 تا 17500</a:t>
            </a:r>
            <a:r>
              <a:rPr lang="fa-IR" sz="2400" dirty="0">
                <a:cs typeface="B Nazanin" panose="00000400000000000000" pitchFamily="2" charset="-78"/>
              </a:rPr>
              <a:t> واژه باشد.</a:t>
            </a:r>
            <a:br>
              <a:rPr lang="fa-IR" sz="2400" dirty="0">
                <a:cs typeface="B Nazanin" panose="00000400000000000000" pitchFamily="2" charset="-78"/>
              </a:rPr>
            </a:br>
            <a:r>
              <a:rPr lang="fa-IR" sz="2400" dirty="0">
                <a:cs typeface="B Nazanin" panose="00000400000000000000" pitchFamily="2" charset="-78"/>
              </a:rPr>
              <a:t>*</a:t>
            </a:r>
            <a:r>
              <a:rPr lang="fa-IR" sz="2200" dirty="0">
                <a:cs typeface="B Nazanin" panose="00000400000000000000" pitchFamily="2" charset="-78"/>
              </a:rPr>
              <a:t>جمال ميرصادقي دركتاب « ادبيات داستاني»، داستان بلند را چنين تعريف مي كند:</a:t>
            </a:r>
            <a:br>
              <a:rPr lang="fa-IR" sz="2200" dirty="0">
                <a:cs typeface="B Nazanin" panose="00000400000000000000" pitchFamily="2" charset="-78"/>
              </a:rPr>
            </a:br>
            <a:r>
              <a:rPr lang="fa-IR" sz="2200" dirty="0">
                <a:cs typeface="B Nazanin" panose="00000400000000000000" pitchFamily="2" charset="-78"/>
              </a:rPr>
              <a:t>« داستان بلند، داستاني است كه از نظر كمي ازداستان كوتاه» بلندتر و از رمان كوتاه تر است و از نظر كيفي نيز با آن ها مطابقت ندارد.»</a:t>
            </a:r>
            <a:br>
              <a:rPr lang="fa-IR" sz="2200" dirty="0">
                <a:cs typeface="B Nazanin" panose="00000400000000000000" pitchFamily="2" charset="-78"/>
              </a:rPr>
            </a:br>
            <a:endParaRPr lang="fa-IR" dirty="0">
              <a:cs typeface="B Nazanin" panose="00000400000000000000" pitchFamily="2" charset="-78"/>
            </a:endParaRPr>
          </a:p>
        </p:txBody>
      </p:sp>
      <p:sp>
        <p:nvSpPr>
          <p:cNvPr id="4" name="Slide Number Placeholder 3">
            <a:extLst>
              <a:ext uri="{FF2B5EF4-FFF2-40B4-BE49-F238E27FC236}">
                <a16:creationId xmlns:a16="http://schemas.microsoft.com/office/drawing/2014/main" id="{CE621D5E-6A07-48DB-81F0-62A64E1BD211}"/>
              </a:ext>
            </a:extLst>
          </p:cNvPr>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61366306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B4855-9653-4B38-A15F-196397EFDBF6}"/>
              </a:ext>
            </a:extLst>
          </p:cNvPr>
          <p:cNvSpPr>
            <a:spLocks noGrp="1"/>
          </p:cNvSpPr>
          <p:nvPr>
            <p:ph type="title"/>
          </p:nvPr>
        </p:nvSpPr>
        <p:spPr>
          <a:xfrm>
            <a:off x="501663" y="-635000"/>
            <a:ext cx="8140673" cy="4303117"/>
          </a:xfrm>
        </p:spPr>
        <p:txBody>
          <a:bodyPr>
            <a:normAutofit/>
          </a:bodyPr>
          <a:lstStyle/>
          <a:p>
            <a:pPr algn="r"/>
            <a:r>
              <a:rPr lang="fa-IR" sz="2400" dirty="0">
                <a:cs typeface="B Nazanin" panose="00000400000000000000" pitchFamily="2" charset="-78"/>
              </a:rPr>
              <a:t>« منِ بی من» ماجرای دختری است که شروع داستان همزمان با مرگ و مجلس خاکسپاری اوست،مرگ او به علت </a:t>
            </a:r>
            <a:r>
              <a:rPr lang="fa-IR" sz="2400" u="sng" dirty="0">
                <a:cs typeface="B Nazanin" panose="00000400000000000000" pitchFamily="2" charset="-78"/>
              </a:rPr>
              <a:t>تصادف رانندگی. </a:t>
            </a:r>
            <a:r>
              <a:rPr lang="fa-IR" sz="2400" dirty="0">
                <a:cs typeface="B Nazanin" panose="00000400000000000000" pitchFamily="2" charset="-78"/>
              </a:rPr>
              <a:t>در طول داستان کمند خواننده را با خود همراه می کند تا ماموریتی که به او محول شده را انجام بدهد.</a:t>
            </a:r>
            <a:br>
              <a:rPr lang="fa-IR" sz="2400" dirty="0">
                <a:cs typeface="B Nazanin" panose="00000400000000000000" pitchFamily="2" charset="-78"/>
              </a:rPr>
            </a:br>
            <a:r>
              <a:rPr lang="fa-IR" sz="2400" dirty="0">
                <a:cs typeface="B Nazanin" panose="00000400000000000000" pitchFamily="2" charset="-78"/>
              </a:rPr>
              <a:t>ماموریت او شنیدن تمام ناگفته هاییست که در طول عمرش آنها را نمیدانسته.</a:t>
            </a:r>
            <a:br>
              <a:rPr lang="fa-IR" sz="2400" dirty="0">
                <a:cs typeface="B Nazanin" panose="00000400000000000000" pitchFamily="2" charset="-78"/>
              </a:rPr>
            </a:br>
            <a:r>
              <a:rPr lang="fa-IR" sz="2400" u="sng" dirty="0">
                <a:cs typeface="B Nazanin" panose="00000400000000000000" pitchFamily="2" charset="-78"/>
              </a:rPr>
              <a:t>شش نفر</a:t>
            </a:r>
            <a:r>
              <a:rPr lang="fa-IR" sz="2400" dirty="0">
                <a:cs typeface="B Nazanin" panose="00000400000000000000" pitchFamily="2" charset="-78"/>
              </a:rPr>
              <a:t>،یعنی پدر و مادرش،روژان دوست دوران کودکی اش،ماهرو کسی که با عنوان انسانی مورد اعتماد از او یاد می کند،حسام مردی که همکار اوست و یک غریبه همان صاحبان ناگفته ها هستند.</a:t>
            </a:r>
          </a:p>
        </p:txBody>
      </p:sp>
      <p:sp>
        <p:nvSpPr>
          <p:cNvPr id="4" name="Slide Number Placeholder 3">
            <a:extLst>
              <a:ext uri="{FF2B5EF4-FFF2-40B4-BE49-F238E27FC236}">
                <a16:creationId xmlns:a16="http://schemas.microsoft.com/office/drawing/2014/main" id="{57617A3A-F103-496F-B2C2-A8CD2F34CB2A}"/>
              </a:ext>
            </a:extLst>
          </p:cNvPr>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11341370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26DC7-7DC3-4C19-8758-D8F9DA85200E}"/>
              </a:ext>
            </a:extLst>
          </p:cNvPr>
          <p:cNvSpPr>
            <a:spLocks noGrp="1"/>
          </p:cNvSpPr>
          <p:nvPr>
            <p:ph type="ctrTitle"/>
          </p:nvPr>
        </p:nvSpPr>
        <p:spPr>
          <a:xfrm>
            <a:off x="340298" y="609599"/>
            <a:ext cx="8207742" cy="3712290"/>
          </a:xfrm>
        </p:spPr>
        <p:txBody>
          <a:bodyPr>
            <a:normAutofit/>
          </a:bodyPr>
          <a:lstStyle/>
          <a:p>
            <a:pPr algn="r"/>
            <a:r>
              <a:rPr lang="fa-IR" sz="2800" dirty="0">
                <a:cs typeface="B Nazanin" panose="00000400000000000000" pitchFamily="2" charset="-78"/>
              </a:rPr>
              <a:t>" حالا من تنها بودم. حتی اشک ها هم ترکم کردند.</a:t>
            </a:r>
            <a:br>
              <a:rPr lang="fa-IR" sz="2800" dirty="0">
                <a:cs typeface="B Nazanin" panose="00000400000000000000" pitchFamily="2" charset="-78"/>
              </a:rPr>
            </a:br>
            <a:r>
              <a:rPr lang="fa-IR" sz="2800" dirty="0">
                <a:cs typeface="B Nazanin" panose="00000400000000000000" pitchFamily="2" charset="-78"/>
              </a:rPr>
              <a:t>زیر آسمان این شهر بزرگ، در شب و تنهایی راه میرفتم.</a:t>
            </a:r>
            <a:br>
              <a:rPr lang="fa-IR" sz="2800" dirty="0">
                <a:cs typeface="B Nazanin" panose="00000400000000000000" pitchFamily="2" charset="-78"/>
              </a:rPr>
            </a:br>
            <a:r>
              <a:rPr lang="fa-IR" sz="2800" dirty="0">
                <a:cs typeface="B Nazanin" panose="00000400000000000000" pitchFamily="2" charset="-78"/>
              </a:rPr>
              <a:t>این بار بدون ترس از اینکه شب است ،تاریک است، باید مراقب باشم.</a:t>
            </a:r>
            <a:br>
              <a:rPr lang="fa-IR" sz="2800" dirty="0">
                <a:cs typeface="B Nazanin" panose="00000400000000000000" pitchFamily="2" charset="-78"/>
              </a:rPr>
            </a:br>
            <a:r>
              <a:rPr lang="fa-IR" sz="2800" dirty="0">
                <a:cs typeface="B Nazanin" panose="00000400000000000000" pitchFamily="2" charset="-78"/>
              </a:rPr>
              <a:t>آنقدر راه رفتم تا به پنجره ی اتاقم رسیدم.</a:t>
            </a:r>
            <a:br>
              <a:rPr lang="fa-IR" sz="2800" dirty="0">
                <a:cs typeface="B Nazanin" panose="00000400000000000000" pitchFamily="2" charset="-78"/>
              </a:rPr>
            </a:br>
            <a:r>
              <a:rPr lang="fa-IR" sz="2800" dirty="0">
                <a:cs typeface="B Nazanin" panose="00000400000000000000" pitchFamily="2" charset="-78"/>
              </a:rPr>
              <a:t>خودم را هم می دیدم،دختری که فقط سایه اش باقی مانده بود."</a:t>
            </a:r>
            <a:br>
              <a:rPr lang="fa-IR" sz="2800" dirty="0">
                <a:cs typeface="B Nazanin" panose="00000400000000000000" pitchFamily="2" charset="-78"/>
              </a:rPr>
            </a:br>
            <a:r>
              <a:rPr lang="fa-IR" sz="2800" dirty="0">
                <a:cs typeface="B Nazanin" panose="00000400000000000000" pitchFamily="2" charset="-78"/>
              </a:rPr>
              <a:t> </a:t>
            </a:r>
            <a:r>
              <a:rPr lang="fa-IR" sz="2700" dirty="0">
                <a:cs typeface="B Nazanin" panose="00000400000000000000" pitchFamily="2" charset="-78"/>
              </a:rPr>
              <a:t/>
            </a:r>
            <a:br>
              <a:rPr lang="fa-IR" sz="2700" dirty="0">
                <a:cs typeface="B Nazanin" panose="00000400000000000000" pitchFamily="2" charset="-78"/>
              </a:rPr>
            </a:br>
            <a:r>
              <a:rPr lang="fa-IR" sz="2800" dirty="0">
                <a:cs typeface="B Nazanin" panose="00000400000000000000" pitchFamily="2" charset="-78"/>
              </a:rPr>
              <a:t/>
            </a:r>
            <a:br>
              <a:rPr lang="fa-IR" sz="2800" dirty="0">
                <a:cs typeface="B Nazanin" panose="00000400000000000000" pitchFamily="2" charset="-78"/>
              </a:rPr>
            </a:br>
            <a:endParaRPr lang="fa-IR" sz="2800" dirty="0">
              <a:cs typeface="B Nazanin" panose="00000400000000000000" pitchFamily="2" charset="-78"/>
            </a:endParaRPr>
          </a:p>
        </p:txBody>
      </p:sp>
      <p:sp>
        <p:nvSpPr>
          <p:cNvPr id="4" name="Slide Number Placeholder 3">
            <a:extLst>
              <a:ext uri="{FF2B5EF4-FFF2-40B4-BE49-F238E27FC236}">
                <a16:creationId xmlns:a16="http://schemas.microsoft.com/office/drawing/2014/main" id="{CCC330BD-5EB4-46C9-9413-BABF0547F1DF}"/>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288741478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E0DF-FA99-4071-9BA1-CD3B8EC51681}"/>
              </a:ext>
            </a:extLst>
          </p:cNvPr>
          <p:cNvSpPr>
            <a:spLocks noGrp="1"/>
          </p:cNvSpPr>
          <p:nvPr>
            <p:ph type="title"/>
          </p:nvPr>
        </p:nvSpPr>
        <p:spPr>
          <a:xfrm>
            <a:off x="685332" y="463888"/>
            <a:ext cx="7773338" cy="3948569"/>
          </a:xfrm>
        </p:spPr>
        <p:txBody>
          <a:bodyPr/>
          <a:lstStyle/>
          <a:p>
            <a:pPr algn="r"/>
            <a:r>
              <a:rPr lang="fa-IR" dirty="0">
                <a:cs typeface="B Nazanin" panose="00000400000000000000" pitchFamily="2" charset="-78"/>
              </a:rPr>
              <a:t>" اگر ماهرو آن خبر را می داد باور می کردند؟</a:t>
            </a:r>
            <a:br>
              <a:rPr lang="fa-IR" dirty="0">
                <a:cs typeface="B Nazanin" panose="00000400000000000000" pitchFamily="2" charset="-78"/>
              </a:rPr>
            </a:br>
            <a:r>
              <a:rPr lang="fa-IR" dirty="0">
                <a:cs typeface="B Nazanin" panose="00000400000000000000" pitchFamily="2" charset="-78"/>
              </a:rPr>
              <a:t>همین حالا همدیگر را مقصر می دانستند، اگر همچین چیزی می شنیدند...باور میکردند؟</a:t>
            </a:r>
            <a:br>
              <a:rPr lang="fa-IR" dirty="0">
                <a:cs typeface="B Nazanin" panose="00000400000000000000" pitchFamily="2" charset="-78"/>
              </a:rPr>
            </a:br>
            <a:r>
              <a:rPr lang="fa-IR" dirty="0">
                <a:cs typeface="B Nazanin" panose="00000400000000000000" pitchFamily="2" charset="-78"/>
              </a:rPr>
              <a:t>یعنی هیچ کس نبود از من دفاع کند؟ بگوید آن بیچاره هنوز آمار مالی یک ماه اخیر را گزارش نکرده؟ کسی نبود بگوید قرار بود یادگیری زبان فرانسوی را شروع کند و حتی ثبت نام هم کرده بود؟"</a:t>
            </a:r>
            <a:br>
              <a:rPr lang="fa-IR" dirty="0">
                <a:cs typeface="B Nazanin" panose="00000400000000000000" pitchFamily="2" charset="-78"/>
              </a:rPr>
            </a:br>
            <a:endParaRPr lang="fa-IR" dirty="0">
              <a:cs typeface="B Nazanin" panose="00000400000000000000" pitchFamily="2" charset="-78"/>
            </a:endParaRPr>
          </a:p>
        </p:txBody>
      </p:sp>
      <p:sp>
        <p:nvSpPr>
          <p:cNvPr id="4" name="Slide Number Placeholder 3">
            <a:extLst>
              <a:ext uri="{FF2B5EF4-FFF2-40B4-BE49-F238E27FC236}">
                <a16:creationId xmlns:a16="http://schemas.microsoft.com/office/drawing/2014/main" id="{410757C2-7FCA-471D-BFCF-ACCAF7369958}"/>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185330165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5DCF2-FC12-4E74-BDF3-B9F2884B87E0}"/>
              </a:ext>
            </a:extLst>
          </p:cNvPr>
          <p:cNvSpPr>
            <a:spLocks noGrp="1"/>
          </p:cNvSpPr>
          <p:nvPr>
            <p:ph type="ctrTitle"/>
          </p:nvPr>
        </p:nvSpPr>
        <p:spPr>
          <a:xfrm>
            <a:off x="233792" y="578522"/>
            <a:ext cx="8059778" cy="3541327"/>
          </a:xfrm>
        </p:spPr>
        <p:txBody>
          <a:bodyPr>
            <a:normAutofit/>
          </a:bodyPr>
          <a:lstStyle/>
          <a:p>
            <a:pPr algn="r"/>
            <a:r>
              <a:rPr lang="fa-IR" sz="2400" dirty="0">
                <a:cs typeface="B Nazanin" panose="00000400000000000000" pitchFamily="2" charset="-78"/>
              </a:rPr>
              <a:t>کمندی که از پس تمام تلخی هایی که از پدر و مادرش و دوستانش دیده با ذره ای سکوت و اعتراف تلخ و شیرین کسی به قدری در باورهایش غرق می شود که فراموش می کند تمام این مدت خودش را گم کرده. همان غریبه کمکش می کند تا بفهمد در تمام طول عمرش</a:t>
            </a:r>
            <a:br>
              <a:rPr lang="fa-IR" sz="2400" dirty="0">
                <a:cs typeface="B Nazanin" panose="00000400000000000000" pitchFamily="2" charset="-78"/>
              </a:rPr>
            </a:br>
            <a:r>
              <a:rPr lang="fa-IR" sz="2400" u="sng" dirty="0">
                <a:cs typeface="B Nazanin" panose="00000400000000000000" pitchFamily="2" charset="-78"/>
              </a:rPr>
              <a:t>او </a:t>
            </a:r>
            <a:r>
              <a:rPr lang="fa-IR" sz="2400" b="1" u="sng" dirty="0">
                <a:cs typeface="B Nazanin" panose="00000400000000000000" pitchFamily="2" charset="-78"/>
              </a:rPr>
              <a:t>حقیقت</a:t>
            </a:r>
            <a:r>
              <a:rPr lang="fa-IR" sz="2400" u="sng" dirty="0">
                <a:cs typeface="B Nazanin" panose="00000400000000000000" pitchFamily="2" charset="-78"/>
              </a:rPr>
              <a:t> را با </a:t>
            </a:r>
            <a:r>
              <a:rPr lang="fa-IR" sz="2400" b="1" u="sng" dirty="0">
                <a:cs typeface="B Nazanin" panose="00000400000000000000" pitchFamily="2" charset="-78"/>
              </a:rPr>
              <a:t>باورهایش</a:t>
            </a:r>
            <a:r>
              <a:rPr lang="fa-IR" sz="2400" u="sng" dirty="0">
                <a:cs typeface="B Nazanin" panose="00000400000000000000" pitchFamily="2" charset="-78"/>
              </a:rPr>
              <a:t> اشتباه گرفته.</a:t>
            </a:r>
            <a:br>
              <a:rPr lang="fa-IR" sz="2400" u="sng" dirty="0">
                <a:cs typeface="B Nazanin" panose="00000400000000000000" pitchFamily="2" charset="-78"/>
              </a:rPr>
            </a:br>
            <a:r>
              <a:rPr lang="fa-IR" sz="2400" dirty="0">
                <a:cs typeface="B Nazanin" panose="00000400000000000000" pitchFamily="2" charset="-78"/>
              </a:rPr>
              <a:t>مثل تمام آدم های دیگر که فرصت دوباره ای برای زندگی بهتری در </a:t>
            </a:r>
            <a:r>
              <a:rPr lang="fa-IR" sz="2400" u="sng" dirty="0">
                <a:cs typeface="B Nazanin" panose="00000400000000000000" pitchFamily="2" charset="-78"/>
              </a:rPr>
              <a:t>دنیای حقیقی </a:t>
            </a:r>
            <a:r>
              <a:rPr lang="fa-IR" sz="2400" dirty="0">
                <a:cs typeface="B Nazanin" panose="00000400000000000000" pitchFamily="2" charset="-78"/>
              </a:rPr>
              <a:t>به آن ها داده می شود، به دنبال شیوه ای تازه برای ادامه ی زندگی می گردد.</a:t>
            </a:r>
            <a:br>
              <a:rPr lang="fa-IR" sz="2400" dirty="0">
                <a:cs typeface="B Nazanin" panose="00000400000000000000" pitchFamily="2" charset="-78"/>
              </a:rPr>
            </a:br>
            <a:r>
              <a:rPr lang="fa-IR" sz="2400" dirty="0">
                <a:cs typeface="B Nazanin" panose="00000400000000000000" pitchFamily="2" charset="-78"/>
              </a:rPr>
              <a:t>این تصمیم برای او زیادی گران تمام می شود، چرا که کمی بعد به همان علت </a:t>
            </a:r>
            <a:r>
              <a:rPr lang="fa-IR" sz="2400" u="sng" dirty="0">
                <a:cs typeface="B Nazanin" panose="00000400000000000000" pitchFamily="2" charset="-78"/>
              </a:rPr>
              <a:t>تصادف رانندگی</a:t>
            </a:r>
            <a:r>
              <a:rPr lang="fa-IR" sz="2400" dirty="0">
                <a:cs typeface="B Nazanin" panose="00000400000000000000" pitchFamily="2" charset="-78"/>
              </a:rPr>
              <a:t> از دنیا می رود...</a:t>
            </a:r>
            <a:br>
              <a:rPr lang="fa-IR" sz="2400" dirty="0">
                <a:cs typeface="B Nazanin" panose="00000400000000000000" pitchFamily="2" charset="-78"/>
              </a:rPr>
            </a:br>
            <a:endParaRPr lang="fa-IR" sz="2400" u="sng" dirty="0">
              <a:cs typeface="B Nazanin" panose="00000400000000000000" pitchFamily="2" charset="-78"/>
            </a:endParaRPr>
          </a:p>
        </p:txBody>
      </p:sp>
      <p:sp>
        <p:nvSpPr>
          <p:cNvPr id="4" name="Slide Number Placeholder 3">
            <a:extLst>
              <a:ext uri="{FF2B5EF4-FFF2-40B4-BE49-F238E27FC236}">
                <a16:creationId xmlns:a16="http://schemas.microsoft.com/office/drawing/2014/main" id="{02DB3E31-3B79-493B-9D1C-16B4FCECA000}"/>
              </a:ext>
            </a:extLst>
          </p:cNvPr>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4555153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r: 6 Points 3">
            <a:extLst>
              <a:ext uri="{FF2B5EF4-FFF2-40B4-BE49-F238E27FC236}">
                <a16:creationId xmlns:a16="http://schemas.microsoft.com/office/drawing/2014/main" id="{762AA9B9-B649-4CAD-A38E-9C3451B688FB}"/>
              </a:ext>
            </a:extLst>
          </p:cNvPr>
          <p:cNvSpPr/>
          <p:nvPr/>
        </p:nvSpPr>
        <p:spPr>
          <a:xfrm>
            <a:off x="2794000" y="1111588"/>
            <a:ext cx="4013200" cy="2489200"/>
          </a:xfrm>
          <a:prstGeom prst="star6">
            <a:avLst>
              <a:gd name="adj" fmla="val 36011"/>
              <a:gd name="hf" fmla="val 115470"/>
            </a:avLst>
          </a:prstGeom>
          <a:ln/>
        </p:spPr>
        <p:style>
          <a:lnRef idx="1">
            <a:schemeClr val="dk1"/>
          </a:lnRef>
          <a:fillRef idx="3">
            <a:schemeClr val="dk1"/>
          </a:fillRef>
          <a:effectRef idx="2">
            <a:schemeClr val="dk1"/>
          </a:effectRef>
          <a:fontRef idx="minor">
            <a:schemeClr val="lt1"/>
          </a:fontRef>
        </p:style>
        <p:txBody>
          <a:bodyPr rtlCol="1" anchor="ctr"/>
          <a:lstStyle/>
          <a:p>
            <a:pPr algn="ctr"/>
            <a:r>
              <a:rPr lang="fa-IR" sz="3200" dirty="0">
                <a:solidFill>
                  <a:schemeClr val="bg1"/>
                </a:solidFill>
                <a:effectLst>
                  <a:reflection blurRad="6350" stA="55000" endA="300" endPos="45500" dir="5400000" sy="-100000" algn="bl" rotWithShape="0"/>
                </a:effectLst>
                <a:cs typeface="B Nazanin" panose="00000400000000000000" pitchFamily="2" charset="-78"/>
              </a:rPr>
              <a:t>*با تشکر از توجه شما*</a:t>
            </a:r>
          </a:p>
          <a:p>
            <a:pPr algn="ctr"/>
            <a:endParaRPr lang="fa-IR" dirty="0"/>
          </a:p>
        </p:txBody>
      </p:sp>
      <p:sp>
        <p:nvSpPr>
          <p:cNvPr id="3" name="Slide Number Placeholder 2">
            <a:extLst>
              <a:ext uri="{FF2B5EF4-FFF2-40B4-BE49-F238E27FC236}">
                <a16:creationId xmlns:a16="http://schemas.microsoft.com/office/drawing/2014/main" id="{8783423C-1BF0-4AA2-BE25-D66099D8EC71}"/>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3486003584"/>
      </p:ext>
    </p:extLst>
  </p:cSld>
  <p:clrMapOvr>
    <a:masterClrMapping/>
  </p:clrMapOvr>
  <p:transition spd="slow">
    <p:push dir="u"/>
  </p:transition>
</p:sld>
</file>

<file path=ppt/theme/theme1.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roplet">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Theme2</Template>
  <TotalTime>467</TotalTime>
  <Words>162</Words>
  <Application>Microsoft Office PowerPoint</Application>
  <PresentationFormat>On-screen Show (16:9)</PresentationFormat>
  <Paragraphs>21</Paragraphs>
  <Slides>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Proxima Nova</vt:lpstr>
      <vt:lpstr>B Nazanin</vt:lpstr>
      <vt:lpstr>Arial</vt:lpstr>
      <vt:lpstr>Proxima Nova Semibold</vt:lpstr>
      <vt:lpstr>Tw Cen MT</vt:lpstr>
      <vt:lpstr>Slidesgo Final Pages</vt:lpstr>
      <vt:lpstr>Droplet</vt:lpstr>
      <vt:lpstr>به نام خدا  "منِ بی من"              </vt:lpstr>
      <vt:lpstr>داستان بلند چیست؟ * با وجود تعاریف متعدد از داستان بلند به چند نمونه از آنها اشاره میکنم: گونه ای از داستان که خصوصیات رمان و داستان کوتاه، هر دو را در خود داشته باشد. * بین 7500 تا 17500 واژه باشد. *جمال ميرصادقي دركتاب « ادبيات داستاني»، داستان بلند را چنين تعريف مي كند: « داستان بلند، داستاني است كه از نظر كمي ازداستان كوتاه» بلندتر و از رمان كوتاه تر است و از نظر كيفي نيز با آن ها مطابقت ندارد.» </vt:lpstr>
      <vt:lpstr>« منِ بی من» ماجرای دختری است که شروع داستان همزمان با مرگ و مجلس خاکسپاری اوست،مرگ او به علت تصادف رانندگی. در طول داستان کمند خواننده را با خود همراه می کند تا ماموریتی که به او محول شده را انجام بدهد. ماموریت او شنیدن تمام ناگفته هاییست که در طول عمرش آنها را نمیدانسته. شش نفر،یعنی پدر و مادرش،روژان دوست دوران کودکی اش،ماهرو کسی که با عنوان انسانی مورد اعتماد از او یاد می کند،حسام مردی که همکار اوست و یک غریبه همان صاحبان ناگفته ها هستند.</vt:lpstr>
      <vt:lpstr>" حالا من تنها بودم. حتی اشک ها هم ترکم کردند. زیر آسمان این شهر بزرگ، در شب و تنهایی راه میرفتم. این بار بدون ترس از اینکه شب است ،تاریک است، باید مراقب باشم. آنقدر راه رفتم تا به پنجره ی اتاقم رسیدم. خودم را هم می دیدم،دختری که فقط سایه اش باقی مانده بود."    </vt:lpstr>
      <vt:lpstr>" اگر ماهرو آن خبر را می داد باور می کردند؟ همین حالا همدیگر را مقصر می دانستند، اگر همچین چیزی می شنیدند...باور میکردند؟ یعنی هیچ کس نبود از من دفاع کند؟ بگوید آن بیچاره هنوز آمار مالی یک ماه اخیر را گزارش نکرده؟ کسی نبود بگوید قرار بود یادگیری زبان فرانسوی را شروع کند و حتی ثبت نام هم کرده بود؟" </vt:lpstr>
      <vt:lpstr>کمندی که از پس تمام تلخی هایی که از پدر و مادرش و دوستانش دیده با ذره ای سکوت و اعتراف تلخ و شیرین کسی به قدری در باورهایش غرق می شود که فراموش می کند تمام این مدت خودش را گم کرده. همان غریبه کمکش می کند تا بفهمد در تمام طول عمرش او حقیقت را با باورهایش اشتباه گرفته. مثل تمام آدم های دیگر که فرصت دوباره ای برای زندگی بهتری در دنیای حقیقی به آن ها داده می شود، به دنبال شیوه ای تازه برای ادامه ی زندگی می گردد. این تصمیم برای او زیادی گران تمام می شود، چرا که کمی بعد به همان علت تصادف رانندگی از دنیا می رود...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  "منِ بی من"</dc:title>
  <dc:creator>saba ghavami</dc:creator>
  <cp:lastModifiedBy>l e n o v o</cp:lastModifiedBy>
  <cp:revision>5</cp:revision>
  <dcterms:created xsi:type="dcterms:W3CDTF">2022-03-16T04:06:01Z</dcterms:created>
  <dcterms:modified xsi:type="dcterms:W3CDTF">2022-05-06T12:16:24Z</dcterms:modified>
</cp:coreProperties>
</file>